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7" r:id="rId5"/>
    <p:sldId id="258" r:id="rId6"/>
    <p:sldId id="259" r:id="rId7"/>
    <p:sldId id="274" r:id="rId8"/>
    <p:sldId id="261" r:id="rId9"/>
    <p:sldId id="268" r:id="rId10"/>
    <p:sldId id="262" r:id="rId11"/>
    <p:sldId id="263" r:id="rId12"/>
    <p:sldId id="264" r:id="rId13"/>
    <p:sldId id="265" r:id="rId14"/>
    <p:sldId id="271" r:id="rId15"/>
    <p:sldId id="266" r:id="rId16"/>
    <p:sldId id="269" r:id="rId17"/>
    <p:sldId id="273" r:id="rId18"/>
    <p:sldId id="270" r:id="rId19"/>
    <p:sldId id="27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9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733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651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855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146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657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9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11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12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89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51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885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BCF5F-51D9-4C4A-BBC8-ABA6CB4D00A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14A60-6D57-4C6C-9BA9-492EE548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28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6267" y="445030"/>
            <a:ext cx="9144000" cy="1036637"/>
          </a:xfrm>
        </p:spPr>
        <p:txBody>
          <a:bodyPr/>
          <a:lstStyle/>
          <a:p>
            <a:r>
              <a:rPr lang="en-GB" dirty="0"/>
              <a:t>Year 6 - Parents Meeting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5DD22-A135-4149-B448-7D957C98C46C}"/>
              </a:ext>
            </a:extLst>
          </p:cNvPr>
          <p:cNvSpPr txBox="1">
            <a:spLocks/>
          </p:cNvSpPr>
          <p:nvPr/>
        </p:nvSpPr>
        <p:spPr>
          <a:xfrm>
            <a:off x="1024467" y="4839758"/>
            <a:ext cx="10515600" cy="14848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Class Teacher: Miss Chadwick</a:t>
            </a:r>
          </a:p>
          <a:p>
            <a:r>
              <a:rPr lang="en-GB" dirty="0"/>
              <a:t>Teaching Assistant: Mrs Bradley</a:t>
            </a:r>
          </a:p>
          <a:p>
            <a:r>
              <a:rPr lang="en-GB" dirty="0"/>
              <a:t>Booster Sessions: Mrs Constable</a:t>
            </a:r>
          </a:p>
        </p:txBody>
      </p:sp>
    </p:spTree>
    <p:extLst>
      <p:ext uri="{BB962C8B-B14F-4D97-AF65-F5344CB8AC3E}">
        <p14:creationId xmlns:p14="http://schemas.microsoft.com/office/powerpoint/2010/main" val="73699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Subject outline for the year</a:t>
            </a:r>
          </a:p>
          <a:p>
            <a:r>
              <a:rPr lang="en-GB" dirty="0"/>
              <a:t>School expectations</a:t>
            </a:r>
          </a:p>
          <a:p>
            <a:r>
              <a:rPr lang="en-GB" dirty="0"/>
              <a:t>Reading and Homework </a:t>
            </a:r>
          </a:p>
          <a:p>
            <a:r>
              <a:rPr lang="en-GB" dirty="0"/>
              <a:t>SATS</a:t>
            </a:r>
          </a:p>
          <a:p>
            <a:r>
              <a:rPr lang="en-GB" dirty="0"/>
              <a:t>Camp</a:t>
            </a:r>
          </a:p>
          <a:p>
            <a:r>
              <a:rPr lang="en-GB" dirty="0"/>
              <a:t>Questions </a:t>
            </a:r>
          </a:p>
        </p:txBody>
      </p:sp>
    </p:spTree>
    <p:extLst>
      <p:ext uri="{BB962C8B-B14F-4D97-AF65-F5344CB8AC3E}">
        <p14:creationId xmlns:p14="http://schemas.microsoft.com/office/powerpoint/2010/main" val="297365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196657"/>
              </p:ext>
            </p:extLst>
          </p:nvPr>
        </p:nvGraphicFramePr>
        <p:xfrm>
          <a:off x="264744" y="378069"/>
          <a:ext cx="11675209" cy="5956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7887">
                  <a:extLst>
                    <a:ext uri="{9D8B030D-6E8A-4147-A177-3AD203B41FA5}">
                      <a16:colId xmlns:a16="http://schemas.microsoft.com/office/drawing/2014/main" val="330161865"/>
                    </a:ext>
                  </a:extLst>
                </a:gridCol>
                <a:gridCol w="1667887">
                  <a:extLst>
                    <a:ext uri="{9D8B030D-6E8A-4147-A177-3AD203B41FA5}">
                      <a16:colId xmlns:a16="http://schemas.microsoft.com/office/drawing/2014/main" val="1268883499"/>
                    </a:ext>
                  </a:extLst>
                </a:gridCol>
                <a:gridCol w="1667887">
                  <a:extLst>
                    <a:ext uri="{9D8B030D-6E8A-4147-A177-3AD203B41FA5}">
                      <a16:colId xmlns:a16="http://schemas.microsoft.com/office/drawing/2014/main" val="1824947052"/>
                    </a:ext>
                  </a:extLst>
                </a:gridCol>
                <a:gridCol w="1667887">
                  <a:extLst>
                    <a:ext uri="{9D8B030D-6E8A-4147-A177-3AD203B41FA5}">
                      <a16:colId xmlns:a16="http://schemas.microsoft.com/office/drawing/2014/main" val="3450838038"/>
                    </a:ext>
                  </a:extLst>
                </a:gridCol>
                <a:gridCol w="1667887">
                  <a:extLst>
                    <a:ext uri="{9D8B030D-6E8A-4147-A177-3AD203B41FA5}">
                      <a16:colId xmlns:a16="http://schemas.microsoft.com/office/drawing/2014/main" val="907661220"/>
                    </a:ext>
                  </a:extLst>
                </a:gridCol>
                <a:gridCol w="1667887">
                  <a:extLst>
                    <a:ext uri="{9D8B030D-6E8A-4147-A177-3AD203B41FA5}">
                      <a16:colId xmlns:a16="http://schemas.microsoft.com/office/drawing/2014/main" val="411259660"/>
                    </a:ext>
                  </a:extLst>
                </a:gridCol>
                <a:gridCol w="1667887">
                  <a:extLst>
                    <a:ext uri="{9D8B030D-6E8A-4147-A177-3AD203B41FA5}">
                      <a16:colId xmlns:a16="http://schemas.microsoft.com/office/drawing/2014/main" val="3493013030"/>
                    </a:ext>
                  </a:extLst>
                </a:gridCol>
              </a:tblGrid>
              <a:tr h="456634">
                <a:tc>
                  <a:txBody>
                    <a:bodyPr/>
                    <a:lstStyle/>
                    <a:p>
                      <a:r>
                        <a:rPr lang="en-GB" dirty="0"/>
                        <a:t>Subjects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2795580"/>
                  </a:ext>
                </a:extLst>
              </a:tr>
              <a:tr h="1389750">
                <a:tc>
                  <a:txBody>
                    <a:bodyPr/>
                    <a:lstStyle/>
                    <a:p>
                      <a:r>
                        <a:rPr lang="en-GB" dirty="0"/>
                        <a:t>English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“The Explorer” by Katherine </a:t>
                      </a:r>
                      <a:r>
                        <a:rPr lang="en-GB" dirty="0" err="1"/>
                        <a:t>Rundell</a:t>
                      </a:r>
                      <a:endParaRPr lang="en-GB" dirty="0"/>
                    </a:p>
                    <a:p>
                      <a:pPr algn="ctr"/>
                      <a:r>
                        <a:rPr lang="en-GB" dirty="0"/>
                        <a:t>diary, setting, description and narrative writing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British</a:t>
                      </a:r>
                      <a:r>
                        <a:rPr lang="en-GB" baseline="0" dirty="0"/>
                        <a:t> Empire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Rosa Parks and Martin Luther King and the Windrush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/>
                        <a:t>Focus upon a variety of genres </a:t>
                      </a:r>
                      <a:r>
                        <a:rPr lang="en-GB" dirty="0" err="1"/>
                        <a:t>eg</a:t>
                      </a:r>
                      <a:r>
                        <a:rPr lang="en-GB" dirty="0"/>
                        <a:t>: poetry,</a:t>
                      </a:r>
                      <a:r>
                        <a:rPr lang="en-GB" baseline="0" dirty="0"/>
                        <a:t> fiction and instructions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878946"/>
                  </a:ext>
                </a:extLst>
              </a:tr>
              <a:tr h="1484062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Place value</a:t>
                      </a:r>
                    </a:p>
                    <a:p>
                      <a:r>
                        <a:rPr lang="en-GB" dirty="0"/>
                        <a:t>The 4 operations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Fractions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Decimals,</a:t>
                      </a:r>
                      <a:r>
                        <a:rPr lang="en-GB" baseline="0" dirty="0"/>
                        <a:t> percentages and algebra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Measurements,</a:t>
                      </a:r>
                      <a:r>
                        <a:rPr lang="en-GB" baseline="0" dirty="0"/>
                        <a:t> perimeter and area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Shape and problem solving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Maths investigations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2152674"/>
                  </a:ext>
                </a:extLst>
              </a:tr>
              <a:tr h="799110">
                <a:tc>
                  <a:txBody>
                    <a:bodyPr/>
                    <a:lstStyle/>
                    <a:p>
                      <a:r>
                        <a:rPr lang="en-GB" dirty="0"/>
                        <a:t>Science</a:t>
                      </a:r>
                      <a:r>
                        <a:rPr lang="en-GB" baseline="0" dirty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Electricity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Evolution and Inheritance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/>
                        <a:t>Living things and their habitats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506064"/>
                  </a:ext>
                </a:extLst>
              </a:tr>
              <a:tr h="1826537">
                <a:tc>
                  <a:txBody>
                    <a:bodyPr/>
                    <a:lstStyle/>
                    <a:p>
                      <a:r>
                        <a:rPr lang="en-GB" dirty="0"/>
                        <a:t>Geography/ History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/>
                        <a:t>Identify</a:t>
                      </a:r>
                      <a:r>
                        <a:rPr lang="en-GB" baseline="0" dirty="0"/>
                        <a:t> continents and oceans, use of compass points and a focus upon North and South America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/>
                        <a:t>Slavery</a:t>
                      </a:r>
                      <a:r>
                        <a:rPr lang="en-GB" baseline="0" dirty="0"/>
                        <a:t> to independence and American civil rights movement</a:t>
                      </a:r>
                    </a:p>
                    <a:p>
                      <a:r>
                        <a:rPr lang="en-GB" baseline="0" dirty="0"/>
                        <a:t>Windrush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471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1642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760433" cy="4351338"/>
          </a:xfrm>
        </p:spPr>
        <p:txBody>
          <a:bodyPr/>
          <a:lstStyle/>
          <a:p>
            <a:r>
              <a:rPr lang="en-GB"/>
              <a:t>To arrive on time to school</a:t>
            </a:r>
          </a:p>
          <a:p>
            <a:r>
              <a:rPr lang="en-GB"/>
              <a:t>STAR</a:t>
            </a:r>
          </a:p>
          <a:p>
            <a:r>
              <a:rPr lang="en-GB"/>
              <a:t>Carful Contributing</a:t>
            </a:r>
          </a:p>
          <a:p>
            <a:r>
              <a:rPr lang="en-GB"/>
              <a:t>Wonderful Walking</a:t>
            </a:r>
          </a:p>
          <a:p>
            <a:r>
              <a:rPr lang="en-GB"/>
              <a:t>Be Safe, Be Ready and Be Respectful</a:t>
            </a:r>
          </a:p>
          <a:p>
            <a:r>
              <a:rPr lang="en-GB"/>
              <a:t>Using their manners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47642" y="2006502"/>
            <a:ext cx="3805561" cy="2803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marR="0" lvl="0" indent="-514350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Listen when others are talking</a:t>
            </a:r>
          </a:p>
          <a:p>
            <a:pPr marL="514350" marR="0" lvl="0" indent="-514350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Follow directions</a:t>
            </a:r>
          </a:p>
          <a:p>
            <a:pPr marL="514350" marR="0" lvl="0" indent="-514350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Be kind and help others</a:t>
            </a:r>
          </a:p>
          <a:p>
            <a:pPr marL="514350" marR="0" lvl="0" indent="-514350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Always try your best</a:t>
            </a:r>
          </a:p>
        </p:txBody>
      </p:sp>
    </p:spTree>
    <p:extLst>
      <p:ext uri="{BB962C8B-B14F-4D97-AF65-F5344CB8AC3E}">
        <p14:creationId xmlns:p14="http://schemas.microsoft.com/office/powerpoint/2010/main" val="847833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10 minutes daily </a:t>
            </a:r>
          </a:p>
          <a:p>
            <a:r>
              <a:rPr lang="en-GB" dirty="0"/>
              <a:t>Reading stars – certificates, book marks and books</a:t>
            </a:r>
          </a:p>
          <a:p>
            <a:r>
              <a:rPr lang="en-GB" dirty="0"/>
              <a:t>Reading together and book talk</a:t>
            </a:r>
          </a:p>
          <a:p>
            <a:r>
              <a:rPr lang="en-GB" dirty="0"/>
              <a:t>Summarise what has happened, make predictions, discuss the front cover and check understanding of vocabulary.</a:t>
            </a:r>
          </a:p>
          <a:p>
            <a:r>
              <a:rPr lang="en-GB" dirty="0"/>
              <a:t>Encourage reading choices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7239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247335" cy="4351338"/>
          </a:xfrm>
        </p:spPr>
        <p:txBody>
          <a:bodyPr>
            <a:normAutofit/>
          </a:bodyPr>
          <a:lstStyle/>
          <a:p>
            <a:r>
              <a:rPr lang="en-GB" sz="3600" dirty="0"/>
              <a:t>Given out on a Wednesday due back in on a Monday</a:t>
            </a:r>
          </a:p>
          <a:p>
            <a:r>
              <a:rPr lang="en-GB" sz="3600" dirty="0"/>
              <a:t>English, Maths, Spelling, Reading and TTRS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Reminders and support</a:t>
            </a:r>
          </a:p>
        </p:txBody>
      </p:sp>
    </p:spTree>
    <p:extLst>
      <p:ext uri="{BB962C8B-B14F-4D97-AF65-F5344CB8AC3E}">
        <p14:creationId xmlns:p14="http://schemas.microsoft.com/office/powerpoint/2010/main" val="1358687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44875"/>
          </a:xfrm>
        </p:spPr>
        <p:txBody>
          <a:bodyPr>
            <a:normAutofit/>
          </a:bodyPr>
          <a:lstStyle/>
          <a:p>
            <a:r>
              <a:rPr lang="en-GB" dirty="0"/>
              <a:t>Medication – Inhalers (need to be in school)</a:t>
            </a:r>
            <a:br>
              <a:rPr lang="en-GB" dirty="0"/>
            </a:br>
            <a:br>
              <a:rPr lang="en-GB" dirty="0"/>
            </a:br>
            <a:r>
              <a:rPr lang="en-GB" dirty="0"/>
              <a:t>PE days – Tuesday and Friday </a:t>
            </a:r>
          </a:p>
        </p:txBody>
      </p:sp>
    </p:spTree>
    <p:extLst>
      <p:ext uri="{BB962C8B-B14F-4D97-AF65-F5344CB8AC3E}">
        <p14:creationId xmlns:p14="http://schemas.microsoft.com/office/powerpoint/2010/main" val="1980363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454" y="1588232"/>
            <a:ext cx="6353907" cy="4803776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Monday 12</a:t>
            </a:r>
            <a:r>
              <a:rPr lang="en-GB" baseline="30000" dirty="0"/>
              <a:t>th</a:t>
            </a:r>
            <a:r>
              <a:rPr lang="en-GB" dirty="0"/>
              <a:t> May until Thursday 15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r>
              <a:rPr lang="en-GB" dirty="0"/>
              <a:t>They assess your child’s strengths and where support can be provided</a:t>
            </a:r>
          </a:p>
          <a:p>
            <a:r>
              <a:rPr lang="en-GB" dirty="0"/>
              <a:t>Practice SATS papers in school</a:t>
            </a:r>
          </a:p>
          <a:p>
            <a:r>
              <a:rPr lang="en-GB" dirty="0"/>
              <a:t>Modelling of an English and Maths paper</a:t>
            </a:r>
          </a:p>
          <a:p>
            <a:r>
              <a:rPr lang="en-GB" dirty="0"/>
              <a:t>Maths and English Interventions during school time</a:t>
            </a:r>
          </a:p>
          <a:p>
            <a:r>
              <a:rPr lang="en-GB" dirty="0"/>
              <a:t>Any support with reading, spellings and timetables would be greatly appreciated.</a:t>
            </a:r>
          </a:p>
          <a:p>
            <a:r>
              <a:rPr lang="en-GB" dirty="0"/>
              <a:t>Homework will include practice SATS questions</a:t>
            </a:r>
          </a:p>
          <a:p>
            <a:r>
              <a:rPr lang="en-GB" dirty="0"/>
              <a:t>During half terms a pack with be provided with practice questions</a:t>
            </a:r>
          </a:p>
          <a:p>
            <a:r>
              <a:rPr lang="en-GB" dirty="0"/>
              <a:t>The more relaxed you are, the more relaxed your child will be, which means they are likely to perform better during SATs week.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268805"/>
              </p:ext>
            </p:extLst>
          </p:nvPr>
        </p:nvGraphicFramePr>
        <p:xfrm>
          <a:off x="6751674" y="160431"/>
          <a:ext cx="5293788" cy="4351338"/>
        </p:xfrm>
        <a:graphic>
          <a:graphicData uri="http://schemas.openxmlformats.org/drawingml/2006/table">
            <a:tbl>
              <a:tblPr/>
              <a:tblGrid>
                <a:gridCol w="2646894">
                  <a:extLst>
                    <a:ext uri="{9D8B030D-6E8A-4147-A177-3AD203B41FA5}">
                      <a16:colId xmlns:a16="http://schemas.microsoft.com/office/drawing/2014/main" val="3238034319"/>
                    </a:ext>
                  </a:extLst>
                </a:gridCol>
                <a:gridCol w="2646894">
                  <a:extLst>
                    <a:ext uri="{9D8B030D-6E8A-4147-A177-3AD203B41FA5}">
                      <a16:colId xmlns:a16="http://schemas.microsoft.com/office/drawing/2014/main" val="687747024"/>
                    </a:ext>
                  </a:extLst>
                </a:gridCol>
              </a:tblGrid>
              <a:tr h="170402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dirty="0">
                          <a:effectLst/>
                          <a:latin typeface="inherit"/>
                        </a:rPr>
                        <a:t>Monday 12</a:t>
                      </a:r>
                      <a:r>
                        <a:rPr lang="en-GB" sz="1800" b="0" baseline="30000" dirty="0">
                          <a:effectLst/>
                          <a:latin typeface="inherit"/>
                        </a:rPr>
                        <a:t>th</a:t>
                      </a:r>
                      <a:r>
                        <a:rPr lang="en-GB" sz="1800" b="0" dirty="0">
                          <a:effectLst/>
                          <a:latin typeface="inherit"/>
                        </a:rPr>
                        <a:t>  May 2025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1800" b="0">
                          <a:effectLst/>
                          <a:latin typeface="inherit"/>
                        </a:rPr>
                        <a:t>Grammar, Punctuation &amp; Spelling - Paper 1</a:t>
                      </a:r>
                      <a:br>
                        <a:rPr lang="sv-SE" sz="1800" b="0">
                          <a:effectLst/>
                          <a:latin typeface="inherit"/>
                        </a:rPr>
                      </a:br>
                      <a:r>
                        <a:rPr lang="sv-SE" sz="1800" b="0">
                          <a:effectLst/>
                          <a:latin typeface="inherit"/>
                        </a:rPr>
                        <a:t>Grammar, Punctuation &amp; Spelling - Paper 2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1932159"/>
                  </a:ext>
                </a:extLst>
              </a:tr>
              <a:tr h="6085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dirty="0">
                          <a:effectLst/>
                          <a:latin typeface="inherit"/>
                        </a:rPr>
                        <a:t>Tuesday 13</a:t>
                      </a:r>
                      <a:r>
                        <a:rPr lang="en-GB" sz="1800" b="0" baseline="30000" dirty="0">
                          <a:effectLst/>
                          <a:latin typeface="inherit"/>
                        </a:rPr>
                        <a:t>th</a:t>
                      </a:r>
                      <a:r>
                        <a:rPr lang="en-GB" sz="1800" b="0" dirty="0">
                          <a:effectLst/>
                          <a:latin typeface="inherit"/>
                        </a:rPr>
                        <a:t>  May 2025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>
                          <a:effectLst/>
                          <a:latin typeface="inherit"/>
                        </a:rPr>
                        <a:t>English Reading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902836"/>
                  </a:ext>
                </a:extLst>
              </a:tr>
              <a:tr h="143016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dirty="0">
                          <a:effectLst/>
                          <a:latin typeface="inherit"/>
                        </a:rPr>
                        <a:t>Wednesday 14</a:t>
                      </a:r>
                      <a:r>
                        <a:rPr lang="en-GB" sz="1800" b="0" baseline="30000" dirty="0">
                          <a:effectLst/>
                          <a:latin typeface="inherit"/>
                        </a:rPr>
                        <a:t>th</a:t>
                      </a:r>
                      <a:r>
                        <a:rPr lang="en-GB" sz="1800" b="0" dirty="0">
                          <a:effectLst/>
                          <a:latin typeface="inherit"/>
                        </a:rPr>
                        <a:t>  May 2025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>
                          <a:effectLst/>
                          <a:latin typeface="inherit"/>
                        </a:rPr>
                        <a:t>Maths Paper 1 (Arithmetic)</a:t>
                      </a:r>
                      <a:br>
                        <a:rPr lang="en-GB" sz="1800" b="0">
                          <a:effectLst/>
                          <a:latin typeface="inherit"/>
                        </a:rPr>
                      </a:br>
                      <a:r>
                        <a:rPr lang="en-GB" sz="1800" b="0">
                          <a:effectLst/>
                          <a:latin typeface="inherit"/>
                        </a:rPr>
                        <a:t>Maths Paper 2 (Reasoning)</a:t>
                      </a:r>
                      <a:br>
                        <a:rPr lang="en-GB" sz="1800" b="0">
                          <a:effectLst/>
                          <a:latin typeface="inherit"/>
                        </a:rPr>
                      </a:br>
                      <a:endParaRPr lang="en-GB" sz="1800" b="0">
                        <a:effectLst/>
                        <a:latin typeface="inherit"/>
                      </a:endParaRP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936583"/>
                  </a:ext>
                </a:extLst>
              </a:tr>
              <a:tr h="6085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dirty="0">
                          <a:effectLst/>
                          <a:latin typeface="inherit"/>
                        </a:rPr>
                        <a:t>Thursday 15</a:t>
                      </a:r>
                      <a:r>
                        <a:rPr lang="en-GB" sz="1800" b="0" baseline="30000" dirty="0">
                          <a:effectLst/>
                          <a:latin typeface="inherit"/>
                        </a:rPr>
                        <a:t>th</a:t>
                      </a:r>
                      <a:r>
                        <a:rPr lang="en-GB" sz="1800" b="0" dirty="0">
                          <a:effectLst/>
                          <a:latin typeface="inherit"/>
                        </a:rPr>
                        <a:t>  May 2024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dirty="0">
                          <a:effectLst/>
                          <a:latin typeface="inherit"/>
                        </a:rPr>
                        <a:t>Maths Paper 3 (Reasoning)</a:t>
                      </a:r>
                    </a:p>
                  </a:txBody>
                  <a:tcPr marL="38036" marR="76072" marT="30429" marB="304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17436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26215" y="5115334"/>
            <a:ext cx="4264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There is no writing test – evidence is collected throughout Year 6.</a:t>
            </a:r>
          </a:p>
        </p:txBody>
      </p:sp>
    </p:spTree>
    <p:extLst>
      <p:ext uri="{BB962C8B-B14F-4D97-AF65-F5344CB8AC3E}">
        <p14:creationId xmlns:p14="http://schemas.microsoft.com/office/powerpoint/2010/main" val="1028283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Additional (extra) time;</a:t>
            </a:r>
          </a:p>
          <a:p>
            <a:r>
              <a:rPr lang="en-GB" dirty="0"/>
              <a:t>An adult to scribe (write) for them;</a:t>
            </a:r>
          </a:p>
          <a:p>
            <a:r>
              <a:rPr lang="en-GB" dirty="0"/>
              <a:t>Using word processors independently; </a:t>
            </a:r>
          </a:p>
          <a:p>
            <a:r>
              <a:rPr lang="en-GB" dirty="0"/>
              <a:t>An adult to read for them (including a translator);</a:t>
            </a:r>
          </a:p>
          <a:p>
            <a:r>
              <a:rPr lang="en-GB" dirty="0"/>
              <a:t>The use of prompts or rest breaks</a:t>
            </a:r>
          </a:p>
        </p:txBody>
      </p:sp>
    </p:spTree>
    <p:extLst>
      <p:ext uri="{BB962C8B-B14F-4D97-AF65-F5344CB8AC3E}">
        <p14:creationId xmlns:p14="http://schemas.microsoft.com/office/powerpoint/2010/main" val="2007631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 and Grammar Paper 1 and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570648"/>
            <a:ext cx="5156210" cy="4922227"/>
          </a:xfrm>
        </p:spPr>
        <p:txBody>
          <a:bodyPr>
            <a:normAutofit fontScale="85000" lnSpcReduction="20000"/>
          </a:bodyPr>
          <a:lstStyle/>
          <a:p>
            <a:r>
              <a:rPr lang="en-GB" sz="2400" dirty="0"/>
              <a:t>Paper 1 is 45 minutes (Grammar and Punctuation)</a:t>
            </a:r>
          </a:p>
          <a:p>
            <a:pPr marL="114300" indent="0">
              <a:buNone/>
            </a:pPr>
            <a:r>
              <a:rPr lang="en-GB" sz="2400" dirty="0"/>
              <a:t>This test focuses on:</a:t>
            </a:r>
          </a:p>
          <a:p>
            <a:r>
              <a:rPr lang="en-GB" sz="2400" dirty="0">
                <a:solidFill>
                  <a:srgbClr val="283593"/>
                </a:solidFill>
                <a:latin typeface="+mn-lt"/>
              </a:rPr>
              <a:t>Grammatical terms/ word classes;</a:t>
            </a:r>
          </a:p>
          <a:p>
            <a:r>
              <a:rPr lang="en-GB" sz="2400" dirty="0">
                <a:solidFill>
                  <a:srgbClr val="283593"/>
                </a:solidFill>
              </a:rPr>
              <a:t>Functions of sentences;</a:t>
            </a:r>
          </a:p>
          <a:p>
            <a:r>
              <a:rPr lang="en-GB" sz="2400" dirty="0">
                <a:solidFill>
                  <a:srgbClr val="283593"/>
                </a:solidFill>
                <a:latin typeface="+mn-lt"/>
              </a:rPr>
              <a:t>Combining words, phrases and clauses;</a:t>
            </a:r>
          </a:p>
          <a:p>
            <a:r>
              <a:rPr lang="en-GB" sz="2400" dirty="0">
                <a:solidFill>
                  <a:srgbClr val="283593"/>
                </a:solidFill>
              </a:rPr>
              <a:t>Verb forms, tenses and consistency;</a:t>
            </a:r>
          </a:p>
          <a:p>
            <a:r>
              <a:rPr lang="en-GB" sz="2400" dirty="0">
                <a:solidFill>
                  <a:srgbClr val="283593"/>
                </a:solidFill>
              </a:rPr>
              <a:t>Punctuation;</a:t>
            </a:r>
          </a:p>
          <a:p>
            <a:r>
              <a:rPr lang="en-GB" sz="2400" dirty="0">
                <a:solidFill>
                  <a:srgbClr val="283593"/>
                </a:solidFill>
                <a:latin typeface="+mn-lt"/>
              </a:rPr>
              <a:t>Vocabulary;</a:t>
            </a:r>
            <a:endParaRPr lang="en-GB" sz="2400" dirty="0">
              <a:solidFill>
                <a:srgbClr val="283593"/>
              </a:solidFill>
            </a:endParaRPr>
          </a:p>
          <a:p>
            <a:r>
              <a:rPr lang="en-GB" sz="2400" dirty="0">
                <a:solidFill>
                  <a:srgbClr val="283593"/>
                </a:solidFill>
                <a:latin typeface="+mn-lt"/>
              </a:rPr>
              <a:t>Standard English and formality.</a:t>
            </a:r>
          </a:p>
          <a:p>
            <a:pPr marL="114300" indent="0">
              <a:buNone/>
            </a:pPr>
            <a:endParaRPr lang="en-GB" sz="2400" dirty="0"/>
          </a:p>
          <a:p>
            <a:pPr marL="114300" indent="0">
              <a:buNone/>
            </a:pPr>
            <a:r>
              <a:rPr lang="en-GB" sz="2400" dirty="0"/>
              <a:t>This test requires a range of answer types but does not require longer formal answers. </a:t>
            </a:r>
            <a:r>
              <a:rPr lang="en-GB" sz="2400" dirty="0" err="1"/>
              <a:t>Eg</a:t>
            </a:r>
            <a:r>
              <a:rPr lang="en-GB" sz="2400" dirty="0"/>
              <a:t>: multiple choice, complete the sentence and rewrite the sentence questions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2069" y="14814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Paper 2 is 15 minutes (Spelling)</a:t>
            </a:r>
          </a:p>
          <a:p>
            <a:endParaRPr lang="en-GB" dirty="0"/>
          </a:p>
          <a:p>
            <a:r>
              <a:rPr lang="en-GB" dirty="0"/>
              <a:t>Focuses on spelling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FB1DD0-C0A6-3948-92F2-B800380081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28" b="58248"/>
          <a:stretch/>
        </p:blipFill>
        <p:spPr>
          <a:xfrm>
            <a:off x="5877179" y="2822127"/>
            <a:ext cx="4139622" cy="9759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1700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923" y="0"/>
            <a:ext cx="10515600" cy="1325563"/>
          </a:xfrm>
        </p:spPr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315" y="940777"/>
            <a:ext cx="11098823" cy="5917223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60 minutes</a:t>
            </a:r>
          </a:p>
          <a:p>
            <a:pPr marL="114300" indent="0">
              <a:buNone/>
            </a:pPr>
            <a:r>
              <a:rPr lang="en-GB" dirty="0"/>
              <a:t>There are three different set texts for children to read. These could be any combination of </a:t>
            </a:r>
            <a:r>
              <a:rPr lang="en-GB" dirty="0">
                <a:solidFill>
                  <a:srgbClr val="283593"/>
                </a:solidFill>
              </a:rPr>
              <a:t>non-fiction, fiction and/ or poetry</a:t>
            </a:r>
            <a:r>
              <a:rPr lang="en-GB" dirty="0"/>
              <a:t>. </a:t>
            </a:r>
          </a:p>
          <a:p>
            <a:pPr marL="114300" indent="0">
              <a:buNone/>
            </a:pPr>
            <a:endParaRPr lang="en-GB" sz="1600" dirty="0"/>
          </a:p>
          <a:p>
            <a:pPr marL="114300" indent="0">
              <a:buNone/>
            </a:pPr>
            <a:r>
              <a:rPr lang="en-GB" dirty="0"/>
              <a:t>The test covers the following areas (known as Content Domains): </a:t>
            </a:r>
          </a:p>
          <a:p>
            <a:r>
              <a:rPr lang="en-GB" dirty="0">
                <a:solidFill>
                  <a:srgbClr val="283593"/>
                </a:solidFill>
              </a:rPr>
              <a:t>Give/ explain the meaning of words </a:t>
            </a:r>
          </a:p>
          <a:p>
            <a:r>
              <a:rPr lang="en-GB" dirty="0">
                <a:solidFill>
                  <a:srgbClr val="283593"/>
                </a:solidFill>
              </a:rPr>
              <a:t>Retrieve and record information/ identify key details</a:t>
            </a:r>
          </a:p>
          <a:p>
            <a:r>
              <a:rPr lang="en-GB" dirty="0">
                <a:solidFill>
                  <a:srgbClr val="283593"/>
                </a:solidFill>
              </a:rPr>
              <a:t>Summarise main ideas from more than one paragraph;</a:t>
            </a:r>
          </a:p>
          <a:p>
            <a:r>
              <a:rPr lang="en-GB" dirty="0">
                <a:solidFill>
                  <a:srgbClr val="283593"/>
                </a:solidFill>
              </a:rPr>
              <a:t>Make inferences from the text/ explain and justify inferences with evidence from the text;</a:t>
            </a:r>
          </a:p>
          <a:p>
            <a:r>
              <a:rPr lang="en-GB" dirty="0">
                <a:solidFill>
                  <a:srgbClr val="283593"/>
                </a:solidFill>
              </a:rPr>
              <a:t>Predict what might happen from details stated and implied;</a:t>
            </a:r>
          </a:p>
          <a:p>
            <a:r>
              <a:rPr lang="en-GB" dirty="0">
                <a:solidFill>
                  <a:srgbClr val="283593"/>
                </a:solidFill>
              </a:rPr>
              <a:t>Identify/ explain how information/ narrative content is related and contributes to meaning as a whole; </a:t>
            </a:r>
          </a:p>
          <a:p>
            <a:r>
              <a:rPr lang="en-GB" dirty="0">
                <a:solidFill>
                  <a:srgbClr val="283593"/>
                </a:solidFill>
              </a:rPr>
              <a:t>Identify/ explain how meaning is enhanced through choice of words and phrases;</a:t>
            </a:r>
          </a:p>
          <a:p>
            <a:r>
              <a:rPr lang="en-GB" dirty="0">
                <a:solidFill>
                  <a:srgbClr val="283593"/>
                </a:solidFill>
              </a:rPr>
              <a:t>Make comparisons within the text. </a:t>
            </a:r>
          </a:p>
          <a:p>
            <a:endParaRPr lang="en-GB" dirty="0">
              <a:solidFill>
                <a:srgbClr val="283593"/>
              </a:solidFill>
            </a:endParaRPr>
          </a:p>
          <a:p>
            <a:r>
              <a:rPr lang="en-GB" dirty="0">
                <a:solidFill>
                  <a:srgbClr val="283593"/>
                </a:solidFill>
              </a:rPr>
              <a:t>Questions include:</a:t>
            </a:r>
          </a:p>
          <a:p>
            <a:pPr marL="457200" indent="-298450">
              <a:buFontTx/>
              <a:buChar char="-"/>
            </a:pPr>
            <a:r>
              <a:rPr lang="en-GB" dirty="0"/>
              <a:t>Multiple choice questions</a:t>
            </a:r>
          </a:p>
          <a:p>
            <a:pPr marL="457200" indent="-298450">
              <a:buFontTx/>
              <a:buChar char="-"/>
            </a:pPr>
            <a:r>
              <a:rPr lang="en-GB" dirty="0"/>
              <a:t>One-word answers</a:t>
            </a:r>
          </a:p>
          <a:p>
            <a:pPr marL="457200" indent="-298450">
              <a:buFontTx/>
              <a:buChar char="-"/>
            </a:pPr>
            <a:r>
              <a:rPr lang="en-GB" dirty="0"/>
              <a:t>Short answer questions</a:t>
            </a:r>
          </a:p>
          <a:p>
            <a:pPr marL="457200" indent="-298450">
              <a:buFontTx/>
              <a:buChar char="-"/>
            </a:pPr>
            <a:r>
              <a:rPr lang="en-GB" dirty="0"/>
              <a:t>Multiple mark (long answer) questions</a:t>
            </a:r>
          </a:p>
          <a:p>
            <a:endParaRPr lang="en-GB" dirty="0">
              <a:solidFill>
                <a:srgbClr val="283593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331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8477" y="1081454"/>
            <a:ext cx="5955323" cy="509550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Paper 2 (reasoning) – 40 minutes</a:t>
            </a:r>
          </a:p>
          <a:p>
            <a:r>
              <a:rPr lang="en-GB" dirty="0"/>
              <a:t>Paper 3 (reasoning) – 40 minutes</a:t>
            </a:r>
          </a:p>
          <a:p>
            <a:pPr marL="114300" indent="0">
              <a:buNone/>
            </a:pPr>
            <a:r>
              <a:rPr lang="en-GB" dirty="0"/>
              <a:t>These papers require children to demonstrate their mathematical knowledge and skills, as well as their ability to solve problems and their mathematical reasoning. They cover a wide range of mathematical topics from key stage 2 including,</a:t>
            </a:r>
          </a:p>
          <a:p>
            <a:r>
              <a:rPr lang="en-GB" dirty="0">
                <a:solidFill>
                  <a:srgbClr val="283593"/>
                </a:solidFill>
              </a:rPr>
              <a:t>Number and place value (including Roman numerals);</a:t>
            </a:r>
          </a:p>
          <a:p>
            <a:r>
              <a:rPr lang="en-GB" dirty="0">
                <a:solidFill>
                  <a:srgbClr val="283593"/>
                </a:solidFill>
              </a:rPr>
              <a:t>The four operations;</a:t>
            </a:r>
          </a:p>
          <a:p>
            <a:r>
              <a:rPr lang="en-GB" dirty="0">
                <a:solidFill>
                  <a:srgbClr val="283593"/>
                </a:solidFill>
              </a:rPr>
              <a:t>Geometry (properties of shape, position and direction);</a:t>
            </a:r>
          </a:p>
          <a:p>
            <a:r>
              <a:rPr lang="en-GB" dirty="0">
                <a:solidFill>
                  <a:srgbClr val="283593"/>
                </a:solidFill>
              </a:rPr>
              <a:t>Statistics;</a:t>
            </a:r>
          </a:p>
          <a:p>
            <a:r>
              <a:rPr lang="en-GB" dirty="0">
                <a:solidFill>
                  <a:srgbClr val="283593"/>
                </a:solidFill>
              </a:rPr>
              <a:t>Measurement (length, perimeter, mass, volume, time, money);</a:t>
            </a:r>
          </a:p>
          <a:p>
            <a:r>
              <a:rPr lang="en-GB" dirty="0">
                <a:solidFill>
                  <a:srgbClr val="283593"/>
                </a:solidFill>
              </a:rPr>
              <a:t>Algebra;</a:t>
            </a:r>
          </a:p>
          <a:p>
            <a:r>
              <a:rPr lang="en-GB" dirty="0">
                <a:solidFill>
                  <a:srgbClr val="283593"/>
                </a:solidFill>
              </a:rPr>
              <a:t>Ratio and proportion;</a:t>
            </a:r>
          </a:p>
          <a:p>
            <a:r>
              <a:rPr lang="en-GB" dirty="0">
                <a:solidFill>
                  <a:srgbClr val="283593"/>
                </a:solidFill>
              </a:rPr>
              <a:t>Fractions, decimals and percentages.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72094" y="1551716"/>
            <a:ext cx="394959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/>
            <a:r>
              <a:rPr lang="en-GB" sz="2400" dirty="0"/>
              <a:t>Paper 1 (arithmetic) – 30 minutes</a:t>
            </a:r>
          </a:p>
          <a:p>
            <a:pPr marL="114300" indent="0">
              <a:buNone/>
            </a:pPr>
            <a:endParaRPr lang="en-GB" sz="2400" dirty="0"/>
          </a:p>
          <a:p>
            <a:pPr marL="114300" indent="0">
              <a:buNone/>
            </a:pPr>
            <a:r>
              <a:rPr lang="en-GB" sz="2400" dirty="0"/>
              <a:t>The test covers the four operations (addition, subtraction, multiplication, division, including order of operations requiring BIDMAS), percentages of amounts and calculating with decimals and fractions. </a:t>
            </a:r>
          </a:p>
        </p:txBody>
      </p:sp>
    </p:spTree>
    <p:extLst>
      <p:ext uri="{BB962C8B-B14F-4D97-AF65-F5344CB8AC3E}">
        <p14:creationId xmlns:p14="http://schemas.microsoft.com/office/powerpoint/2010/main" val="3629110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Scaled scores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Range from 80 to 120</a:t>
            </a:r>
          </a:p>
          <a:p>
            <a:r>
              <a:rPr lang="en-GB" dirty="0"/>
              <a:t>100 shows pupils have met the National Standard</a:t>
            </a:r>
          </a:p>
        </p:txBody>
      </p:sp>
      <p:sp>
        <p:nvSpPr>
          <p:cNvPr id="4" name="Rectangle 3"/>
          <p:cNvSpPr/>
          <p:nvPr/>
        </p:nvSpPr>
        <p:spPr>
          <a:xfrm>
            <a:off x="603737" y="3449578"/>
            <a:ext cx="94634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Tips: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Don’t use past papers as they are used in school to prepare the children.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Talk to myself if you have any concerns.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Encourage your child to talk to their teacher or a trusted adult (including yourself) about their anxieties.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Give your child a quiet, distraction free space to complete homework or study.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Give your child time to go outside.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Ensure your child is eating and drinking well and getting a good amount of sleep.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Plan something nice and fun for the weekends before and after SATs. This will help them to relax before the SATs and give them something to look forward to after. </a:t>
            </a:r>
          </a:p>
        </p:txBody>
      </p:sp>
    </p:spTree>
    <p:extLst>
      <p:ext uri="{BB962C8B-B14F-4D97-AF65-F5344CB8AC3E}">
        <p14:creationId xmlns:p14="http://schemas.microsoft.com/office/powerpoint/2010/main" val="3733791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9066" y="414170"/>
            <a:ext cx="10244667" cy="5566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8770" algn="ctr">
              <a:lnSpc>
                <a:spcPct val="107000"/>
              </a:lnSpc>
              <a:spcAft>
                <a:spcPts val="800"/>
              </a:spcAft>
            </a:pPr>
            <a:r>
              <a:rPr lang="en-GB" sz="4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School Applications</a:t>
            </a:r>
            <a:endParaRPr lang="en-GB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318770" algn="l"/>
              </a:tabLst>
            </a:pPr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Applications open </a:t>
            </a:r>
            <a:r>
              <a:rPr lang="en-GB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GB" sz="4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September</a:t>
            </a:r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they can be made online.</a:t>
            </a:r>
          </a:p>
          <a:p>
            <a:pPr marL="318770">
              <a:lnSpc>
                <a:spcPct val="107000"/>
              </a:lnSpc>
              <a:spcAft>
                <a:spcPts val="0"/>
              </a:spcAft>
            </a:pPr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318770" algn="l"/>
              </a:tabLst>
            </a:pPr>
            <a:r>
              <a:rPr lang="en-GB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31</a:t>
            </a:r>
            <a:r>
              <a:rPr lang="en-GB" sz="4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</a:t>
            </a:r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Applications for Secondary schools close</a:t>
            </a:r>
          </a:p>
          <a:p>
            <a:pPr marL="318770"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4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March</a:t>
            </a:r>
            <a:r>
              <a:rPr lang="en-GB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National Offer Day</a:t>
            </a:r>
            <a:r>
              <a:rPr lang="en-GB" sz="40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739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Camp – </a:t>
            </a:r>
            <a:r>
              <a:rPr lang="en-GB" dirty="0" err="1"/>
              <a:t>Grittleton</a:t>
            </a:r>
            <a:r>
              <a:rPr lang="en-GB" dirty="0"/>
              <a:t> Adventures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2C569C-D56A-4D6C-A042-6AF0AA467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765" y="2923694"/>
            <a:ext cx="4824336" cy="331032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4A8DDD5-79B2-4A77-80F6-6AEDE613045B}"/>
              </a:ext>
            </a:extLst>
          </p:cNvPr>
          <p:cNvSpPr txBox="1">
            <a:spLocks/>
          </p:cNvSpPr>
          <p:nvPr/>
        </p:nvSpPr>
        <p:spPr>
          <a:xfrm>
            <a:off x="520126" y="1292646"/>
            <a:ext cx="1062803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Monday 14</a:t>
            </a:r>
            <a:r>
              <a:rPr lang="en-GB" b="1" baseline="30000" dirty="0"/>
              <a:t>th</a:t>
            </a:r>
            <a:r>
              <a:rPr lang="en-GB" b="1" dirty="0"/>
              <a:t> October – Thursday 17</a:t>
            </a:r>
            <a:r>
              <a:rPr lang="en-GB" b="1" baseline="30000" dirty="0"/>
              <a:t>th</a:t>
            </a:r>
            <a:r>
              <a:rPr lang="en-GB" b="1" dirty="0"/>
              <a:t> October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280C58-22AB-4CC4-9590-9DF4CC90B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70" y="2530258"/>
            <a:ext cx="7248895" cy="409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639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Camp – </a:t>
            </a:r>
            <a:r>
              <a:rPr lang="en-GB" dirty="0" err="1"/>
              <a:t>Grittleton</a:t>
            </a:r>
            <a:r>
              <a:rPr lang="en-GB" dirty="0"/>
              <a:t> Adventures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601" y="1690688"/>
            <a:ext cx="10111794" cy="4566383"/>
          </a:xfrm>
        </p:spPr>
        <p:txBody>
          <a:bodyPr>
            <a:normAutofit/>
          </a:bodyPr>
          <a:lstStyle/>
          <a:p>
            <a:r>
              <a:rPr lang="en-GB" dirty="0"/>
              <a:t>Please return a completed medical form to school by Wednesday 11</a:t>
            </a:r>
            <a:r>
              <a:rPr lang="en-GB" baseline="30000" dirty="0"/>
              <a:t>th</a:t>
            </a:r>
            <a:r>
              <a:rPr lang="en-GB" dirty="0"/>
              <a:t> September. </a:t>
            </a:r>
          </a:p>
          <a:p>
            <a:r>
              <a:rPr lang="en-GB" dirty="0"/>
              <a:t>FSM Packed Lunches for Monday 14</a:t>
            </a:r>
            <a:r>
              <a:rPr lang="en-GB" baseline="30000" dirty="0"/>
              <a:t>th</a:t>
            </a:r>
            <a:r>
              <a:rPr lang="en-GB" dirty="0"/>
              <a:t> October</a:t>
            </a:r>
          </a:p>
          <a:p>
            <a:endParaRPr lang="en-GB" dirty="0"/>
          </a:p>
          <a:p>
            <a:r>
              <a:rPr lang="en-GB" dirty="0"/>
              <a:t>Mobile phones or any electronic devices e.g. cameras are prohibited.</a:t>
            </a:r>
          </a:p>
          <a:p>
            <a:r>
              <a:rPr lang="en-GB" dirty="0"/>
              <a:t> Photos will be taken and shared with yourselves once we have returned.</a:t>
            </a:r>
          </a:p>
          <a:p>
            <a:r>
              <a:rPr lang="en-GB" dirty="0"/>
              <a:t> Please ensure your approval for this has been given.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9362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Camp – </a:t>
            </a:r>
            <a:r>
              <a:rPr lang="en-GB" dirty="0" err="1"/>
              <a:t>Grittleton</a:t>
            </a:r>
            <a:r>
              <a:rPr lang="en-GB" dirty="0"/>
              <a:t> Adventures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601" y="1690688"/>
            <a:ext cx="10374840" cy="456638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/>
              <a:t>Kit List Suggestions</a:t>
            </a:r>
          </a:p>
          <a:p>
            <a:r>
              <a:rPr lang="en-GB" dirty="0"/>
              <a:t>Tracksuit bottoms (NOT jeans)</a:t>
            </a:r>
          </a:p>
          <a:p>
            <a:r>
              <a:rPr lang="en-GB" dirty="0"/>
              <a:t>Fleece top/sweatshirts</a:t>
            </a:r>
          </a:p>
          <a:p>
            <a:r>
              <a:rPr lang="en-GB" dirty="0"/>
              <a:t>Long and short sleeve t-shirts</a:t>
            </a:r>
          </a:p>
          <a:p>
            <a:r>
              <a:rPr lang="en-GB" dirty="0"/>
              <a:t>Old trainers/outdoor shoes/indoor shoes/slippers</a:t>
            </a:r>
          </a:p>
          <a:p>
            <a:r>
              <a:rPr lang="en-GB" dirty="0"/>
              <a:t>Toiletries/hair bands/brush</a:t>
            </a:r>
          </a:p>
          <a:p>
            <a:r>
              <a:rPr lang="en-GB" dirty="0"/>
              <a:t>Bin bag for dirty clothes</a:t>
            </a:r>
          </a:p>
          <a:p>
            <a:r>
              <a:rPr lang="en-GB" dirty="0"/>
              <a:t>Prescribed medication in a named bag and handed to staff on departure day</a:t>
            </a:r>
          </a:p>
          <a:p>
            <a:r>
              <a:rPr lang="en-GB" dirty="0"/>
              <a:t>Underwear/nightwear/dressing gown</a:t>
            </a:r>
          </a:p>
          <a:p>
            <a:r>
              <a:rPr lang="en-GB" dirty="0"/>
              <a:t>Water bottle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765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Camp – </a:t>
            </a:r>
            <a:r>
              <a:rPr lang="en-GB" dirty="0" err="1"/>
              <a:t>Grittleton</a:t>
            </a:r>
            <a:r>
              <a:rPr lang="en-GB" dirty="0"/>
              <a:t> Adventures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2653" y="1335421"/>
            <a:ext cx="1146107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Helpful Hints:</a:t>
            </a:r>
          </a:p>
          <a:p>
            <a:endParaRPr lang="en-GB" sz="2400" dirty="0"/>
          </a:p>
          <a:p>
            <a:r>
              <a:rPr lang="en-GB" sz="2400" dirty="0"/>
              <a:t>•Please get children to pack their own bags.  This will help them when they have to re-pack for the journey home.</a:t>
            </a:r>
          </a:p>
          <a:p>
            <a:r>
              <a:rPr lang="en-GB" sz="2400" dirty="0"/>
              <a:t>•Practise making a bed! Room inspections will take place!</a:t>
            </a:r>
          </a:p>
          <a:p>
            <a:r>
              <a:rPr lang="en-GB" sz="2400" dirty="0"/>
              <a:t>•Please bring a small rucksack for use on the coach, and when on activities.</a:t>
            </a:r>
          </a:p>
          <a:p>
            <a:endParaRPr lang="en-GB" sz="2400" dirty="0"/>
          </a:p>
          <a:p>
            <a:r>
              <a:rPr lang="en-GB" sz="2400" dirty="0"/>
              <a:t>•Children must be able to carry their own bags!</a:t>
            </a:r>
          </a:p>
          <a:p>
            <a:r>
              <a:rPr lang="en-GB" sz="2400" dirty="0"/>
              <a:t>•Please pack a couple of labelled bin bags for muddy clothes.</a:t>
            </a:r>
          </a:p>
          <a:p>
            <a:r>
              <a:rPr lang="en-GB" sz="2400" dirty="0"/>
              <a:t>•Please label everything.  </a:t>
            </a:r>
          </a:p>
          <a:p>
            <a:endParaRPr lang="en-GB" sz="2400" dirty="0"/>
          </a:p>
          <a:p>
            <a:r>
              <a:rPr lang="en-GB" sz="2400" dirty="0"/>
              <a:t>•Your children will have a great time!  The staff will have a great time! </a:t>
            </a:r>
          </a:p>
          <a:p>
            <a:r>
              <a:rPr lang="en-GB" sz="2400" dirty="0"/>
              <a:t>•You must have a good time without them!</a:t>
            </a:r>
          </a:p>
          <a:p>
            <a:r>
              <a:rPr lang="en-GB" sz="2400" dirty="0"/>
              <a:t>•We will look after them!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90849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Questions…</a:t>
            </a:r>
          </a:p>
        </p:txBody>
      </p:sp>
    </p:spTree>
    <p:extLst>
      <p:ext uri="{BB962C8B-B14F-4D97-AF65-F5344CB8AC3E}">
        <p14:creationId xmlns:p14="http://schemas.microsoft.com/office/powerpoint/2010/main" val="136394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1289</Words>
  <Application>Microsoft Office PowerPoint</Application>
  <PresentationFormat>Widescreen</PresentationFormat>
  <Paragraphs>191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inherit</vt:lpstr>
      <vt:lpstr>Office Theme</vt:lpstr>
      <vt:lpstr>Year 6 - Parents Meeting</vt:lpstr>
      <vt:lpstr>Overview</vt:lpstr>
      <vt:lpstr>PowerPoint Presentation</vt:lpstr>
      <vt:lpstr>School Expectations</vt:lpstr>
      <vt:lpstr>Reading at home</vt:lpstr>
      <vt:lpstr>Homework</vt:lpstr>
      <vt:lpstr>Medication – Inhalers (need to be in school)  PE days – Tuesday and Friday </vt:lpstr>
      <vt:lpstr>SATS</vt:lpstr>
      <vt:lpstr>Specific arrangements</vt:lpstr>
      <vt:lpstr>Spelling and Grammar Paper 1 and 2</vt:lpstr>
      <vt:lpstr>Reading </vt:lpstr>
      <vt:lpstr>Maths </vt:lpstr>
      <vt:lpstr>Scaled scores</vt:lpstr>
      <vt:lpstr>PowerPoint Presentation</vt:lpstr>
      <vt:lpstr>Camp – Grittleton Adventures</vt:lpstr>
      <vt:lpstr>Camp – Grittleton Adventures</vt:lpstr>
      <vt:lpstr>Camp – Grittleton Adventures</vt:lpstr>
      <vt:lpstr>Camp – Grittleton Adventures</vt:lpstr>
      <vt:lpstr>Questions…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 Meeting</dc:title>
  <dc:creator>Jazmine Chadwick</dc:creator>
  <cp:lastModifiedBy>Jazmine Chadwick</cp:lastModifiedBy>
  <cp:revision>22</cp:revision>
  <dcterms:created xsi:type="dcterms:W3CDTF">2023-09-10T07:51:41Z</dcterms:created>
  <dcterms:modified xsi:type="dcterms:W3CDTF">2024-09-11T15:53:46Z</dcterms:modified>
</cp:coreProperties>
</file>